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1"/>
  </p:notesMasterIdLst>
  <p:sldIdLst>
    <p:sldId id="269" r:id="rId2"/>
    <p:sldId id="265" r:id="rId3"/>
    <p:sldId id="256" r:id="rId4"/>
    <p:sldId id="273" r:id="rId5"/>
    <p:sldId id="262" r:id="rId6"/>
    <p:sldId id="263" r:id="rId7"/>
    <p:sldId id="270" r:id="rId8"/>
    <p:sldId id="259" r:id="rId9"/>
    <p:sldId id="266" r:id="rId10"/>
    <p:sldId id="257" r:id="rId11"/>
    <p:sldId id="274" r:id="rId12"/>
    <p:sldId id="260" r:id="rId13"/>
    <p:sldId id="258" r:id="rId14"/>
    <p:sldId id="261" r:id="rId15"/>
    <p:sldId id="264" r:id="rId16"/>
    <p:sldId id="268" r:id="rId17"/>
    <p:sldId id="271" r:id="rId18"/>
    <p:sldId id="276" r:id="rId19"/>
    <p:sldId id="277" r:id="rId20"/>
  </p:sldIdLst>
  <p:sldSz cx="5327650" cy="3779838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1500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366276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1764784" y="3503351"/>
            <a:ext cx="1798082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3762653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366276" y="201242"/>
            <a:ext cx="4595098" cy="730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1464689" y="-92206"/>
            <a:ext cx="2398272" cy="4595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366276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1764784" y="3503351"/>
            <a:ext cx="1798082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3762653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2785368" y="1228473"/>
            <a:ext cx="3203238" cy="11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454521" y="112996"/>
            <a:ext cx="3203238" cy="3379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366276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1764784" y="3503351"/>
            <a:ext cx="1798082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3762653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399574" y="618599"/>
            <a:ext cx="4528503" cy="13159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7"/>
              <a:buFont typeface="Calibri"/>
              <a:buNone/>
              <a:defRPr sz="3307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665956" y="1985290"/>
            <a:ext cx="3995738" cy="9125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/>
            </a:lvl1pPr>
            <a:lvl2pPr lvl="1" algn="ctr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102"/>
              <a:buNone/>
              <a:defRPr sz="1102"/>
            </a:lvl2pPr>
            <a:lvl3pPr lvl="2" algn="ctr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992"/>
              <a:buNone/>
              <a:defRPr sz="992"/>
            </a:lvl3pPr>
            <a:lvl4pPr lvl="3" algn="ctr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882"/>
              <a:buNone/>
              <a:defRPr sz="882"/>
            </a:lvl4pPr>
            <a:lvl5pPr lvl="4" algn="ctr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882"/>
              <a:buNone/>
              <a:defRPr sz="882"/>
            </a:lvl5pPr>
            <a:lvl6pPr lvl="5" algn="ctr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882"/>
              <a:buNone/>
              <a:defRPr sz="882"/>
            </a:lvl6pPr>
            <a:lvl7pPr lvl="6" algn="ctr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882"/>
              <a:buNone/>
              <a:defRPr sz="882"/>
            </a:lvl7pPr>
            <a:lvl8pPr lvl="7" algn="ctr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882"/>
              <a:buNone/>
              <a:defRPr sz="882"/>
            </a:lvl8pPr>
            <a:lvl9pPr lvl="8" algn="ctr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882"/>
              <a:buNone/>
              <a:defRPr sz="882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366276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1764784" y="3503351"/>
            <a:ext cx="1798082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3762653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66276" y="201242"/>
            <a:ext cx="4595098" cy="730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66276" y="1006207"/>
            <a:ext cx="4595098" cy="2398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366276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1764784" y="3503351"/>
            <a:ext cx="1798082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3762653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363501" y="942336"/>
            <a:ext cx="4595098" cy="1572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7"/>
              <a:buFont typeface="Calibri"/>
              <a:buNone/>
              <a:defRPr sz="3307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363501" y="2529518"/>
            <a:ext cx="4595098" cy="8268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rgbClr val="888888"/>
              </a:buClr>
              <a:buSzPts val="1102"/>
              <a:buNone/>
              <a:defRPr sz="1102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rgbClr val="888888"/>
              </a:buClr>
              <a:buSzPts val="992"/>
              <a:buNone/>
              <a:defRPr sz="992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rgbClr val="888888"/>
              </a:buClr>
              <a:buSzPts val="882"/>
              <a:buNone/>
              <a:defRPr sz="882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rgbClr val="888888"/>
              </a:buClr>
              <a:buSzPts val="882"/>
              <a:buNone/>
              <a:defRPr sz="882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rgbClr val="888888"/>
              </a:buClr>
              <a:buSzPts val="882"/>
              <a:buNone/>
              <a:defRPr sz="882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rgbClr val="888888"/>
              </a:buClr>
              <a:buSzPts val="882"/>
              <a:buNone/>
              <a:defRPr sz="882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rgbClr val="888888"/>
              </a:buClr>
              <a:buSzPts val="882"/>
              <a:buNone/>
              <a:defRPr sz="882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rgbClr val="888888"/>
              </a:buClr>
              <a:buSzPts val="882"/>
              <a:buNone/>
              <a:defRPr sz="882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366276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1764784" y="3503351"/>
            <a:ext cx="1798082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3762653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366276" y="201242"/>
            <a:ext cx="4595098" cy="730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366276" y="1006207"/>
            <a:ext cx="2264251" cy="2398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2697123" y="1006207"/>
            <a:ext cx="2264251" cy="2398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366276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1764784" y="3503351"/>
            <a:ext cx="1798082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3762653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366970" y="201242"/>
            <a:ext cx="4595098" cy="730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366971" y="926586"/>
            <a:ext cx="2253845" cy="454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 b="1"/>
            </a:lvl1pPr>
            <a:lvl2pPr marL="914400" lvl="1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102"/>
              <a:buNone/>
              <a:defRPr sz="1102" b="1"/>
            </a:lvl2pPr>
            <a:lvl3pPr marL="1371600" lvl="2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992"/>
              <a:buNone/>
              <a:defRPr sz="992" b="1"/>
            </a:lvl3pPr>
            <a:lvl4pPr marL="1828800" lvl="3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882"/>
              <a:buNone/>
              <a:defRPr sz="882" b="1"/>
            </a:lvl4pPr>
            <a:lvl5pPr marL="2286000" lvl="4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882"/>
              <a:buNone/>
              <a:defRPr sz="882" b="1"/>
            </a:lvl5pPr>
            <a:lvl6pPr marL="2743200" lvl="5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882"/>
              <a:buNone/>
              <a:defRPr sz="882" b="1"/>
            </a:lvl6pPr>
            <a:lvl7pPr marL="3200400" lvl="6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882"/>
              <a:buNone/>
              <a:defRPr sz="882" b="1"/>
            </a:lvl7pPr>
            <a:lvl8pPr marL="3657600" lvl="7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882"/>
              <a:buNone/>
              <a:defRPr sz="882" b="1"/>
            </a:lvl8pPr>
            <a:lvl9pPr marL="4114800" lvl="8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882"/>
              <a:buNone/>
              <a:defRPr sz="882" b="1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366971" y="1380691"/>
            <a:ext cx="2253845" cy="2030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2697123" y="926586"/>
            <a:ext cx="2264945" cy="454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 b="1"/>
            </a:lvl1pPr>
            <a:lvl2pPr marL="914400" lvl="1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102"/>
              <a:buNone/>
              <a:defRPr sz="1102" b="1"/>
            </a:lvl2pPr>
            <a:lvl3pPr marL="1371600" lvl="2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992"/>
              <a:buNone/>
              <a:defRPr sz="992" b="1"/>
            </a:lvl3pPr>
            <a:lvl4pPr marL="1828800" lvl="3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882"/>
              <a:buNone/>
              <a:defRPr sz="882" b="1"/>
            </a:lvl4pPr>
            <a:lvl5pPr marL="2286000" lvl="4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882"/>
              <a:buNone/>
              <a:defRPr sz="882" b="1"/>
            </a:lvl5pPr>
            <a:lvl6pPr marL="2743200" lvl="5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882"/>
              <a:buNone/>
              <a:defRPr sz="882" b="1"/>
            </a:lvl6pPr>
            <a:lvl7pPr marL="3200400" lvl="6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882"/>
              <a:buNone/>
              <a:defRPr sz="882" b="1"/>
            </a:lvl7pPr>
            <a:lvl8pPr marL="3657600" lvl="7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882"/>
              <a:buNone/>
              <a:defRPr sz="882" b="1"/>
            </a:lvl8pPr>
            <a:lvl9pPr marL="4114800" lvl="8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882"/>
              <a:buNone/>
              <a:defRPr sz="882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2697123" y="1380691"/>
            <a:ext cx="2264945" cy="2030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366276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1764784" y="3503351"/>
            <a:ext cx="1798082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3762653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366276" y="201242"/>
            <a:ext cx="4595098" cy="730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366276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1764784" y="3503351"/>
            <a:ext cx="1798082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3762653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366970" y="251989"/>
            <a:ext cx="1718306" cy="88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4"/>
              <a:buFont typeface="Calibri"/>
              <a:buNone/>
              <a:defRPr sz="1764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2264945" y="544227"/>
            <a:ext cx="2697123" cy="2686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0614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Char char="•"/>
              <a:defRPr sz="1764"/>
            </a:lvl1pPr>
            <a:lvl2pPr marL="914400" lvl="1" indent="-32658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543"/>
              <a:buChar char="•"/>
              <a:defRPr sz="1543"/>
            </a:lvl2pPr>
            <a:lvl3pPr marL="1371600" lvl="2" indent="-31261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323"/>
              <a:buChar char="•"/>
              <a:defRPr sz="1323"/>
            </a:lvl3pPr>
            <a:lvl4pPr marL="1828800" lvl="3" indent="-298577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102"/>
              <a:buChar char="•"/>
              <a:defRPr sz="1102"/>
            </a:lvl4pPr>
            <a:lvl5pPr marL="2286000" lvl="4" indent="-298576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102"/>
              <a:buChar char="•"/>
              <a:defRPr sz="1102"/>
            </a:lvl5pPr>
            <a:lvl6pPr marL="2743200" lvl="5" indent="-298576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102"/>
              <a:buChar char="•"/>
              <a:defRPr sz="1102"/>
            </a:lvl6pPr>
            <a:lvl7pPr marL="3200400" lvl="6" indent="-298576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102"/>
              <a:buChar char="•"/>
              <a:defRPr sz="1102"/>
            </a:lvl7pPr>
            <a:lvl8pPr marL="3657600" lvl="7" indent="-298577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102"/>
              <a:buChar char="•"/>
              <a:defRPr sz="1102"/>
            </a:lvl8pPr>
            <a:lvl9pPr marL="4114800" lvl="8" indent="-298577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102"/>
              <a:buChar char="•"/>
              <a:defRPr sz="1102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366970" y="1133952"/>
            <a:ext cx="1718306" cy="2100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882"/>
              <a:buNone/>
              <a:defRPr sz="882"/>
            </a:lvl1pPr>
            <a:lvl2pPr marL="914400" lvl="1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772"/>
              <a:buNone/>
              <a:defRPr sz="772"/>
            </a:lvl2pPr>
            <a:lvl3pPr marL="1371600" lvl="2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661"/>
              <a:buNone/>
              <a:defRPr sz="661"/>
            </a:lvl3pPr>
            <a:lvl4pPr marL="1828800" lvl="3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551"/>
              <a:buNone/>
              <a:defRPr sz="551"/>
            </a:lvl4pPr>
            <a:lvl5pPr marL="2286000" lvl="4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551"/>
              <a:buNone/>
              <a:defRPr sz="551"/>
            </a:lvl5pPr>
            <a:lvl6pPr marL="2743200" lvl="5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551"/>
              <a:buNone/>
              <a:defRPr sz="551"/>
            </a:lvl6pPr>
            <a:lvl7pPr marL="3200400" lvl="6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551"/>
              <a:buNone/>
              <a:defRPr sz="551"/>
            </a:lvl7pPr>
            <a:lvl8pPr marL="3657600" lvl="7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551"/>
              <a:buNone/>
              <a:defRPr sz="551"/>
            </a:lvl8pPr>
            <a:lvl9pPr marL="4114800" lvl="8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551"/>
              <a:buNone/>
              <a:defRPr sz="551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366276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1764784" y="3503351"/>
            <a:ext cx="1798082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3762653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366970" y="251989"/>
            <a:ext cx="1718306" cy="88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4"/>
              <a:buFont typeface="Calibri"/>
              <a:buNone/>
              <a:defRPr sz="1764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2264945" y="544227"/>
            <a:ext cx="2697123" cy="2686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Font typeface="Arial"/>
              <a:buNone/>
              <a:defRPr sz="17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543"/>
              <a:buFont typeface="Arial"/>
              <a:buNone/>
              <a:defRPr sz="154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323"/>
              <a:buFont typeface="Arial"/>
              <a:buNone/>
              <a:defRPr sz="132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102"/>
              <a:buFont typeface="Arial"/>
              <a:buNone/>
              <a:defRPr sz="110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102"/>
              <a:buFont typeface="Arial"/>
              <a:buNone/>
              <a:defRPr sz="110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102"/>
              <a:buFont typeface="Arial"/>
              <a:buNone/>
              <a:defRPr sz="110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102"/>
              <a:buFont typeface="Arial"/>
              <a:buNone/>
              <a:defRPr sz="110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102"/>
              <a:buFont typeface="Arial"/>
              <a:buNone/>
              <a:defRPr sz="110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102"/>
              <a:buFont typeface="Arial"/>
              <a:buNone/>
              <a:defRPr sz="110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366970" y="1133952"/>
            <a:ext cx="1718306" cy="2100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882"/>
              <a:buNone/>
              <a:defRPr sz="882"/>
            </a:lvl1pPr>
            <a:lvl2pPr marL="914400" lvl="1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772"/>
              <a:buNone/>
              <a:defRPr sz="772"/>
            </a:lvl2pPr>
            <a:lvl3pPr marL="1371600" lvl="2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661"/>
              <a:buNone/>
              <a:defRPr sz="661"/>
            </a:lvl3pPr>
            <a:lvl4pPr marL="1828800" lvl="3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551"/>
              <a:buNone/>
              <a:defRPr sz="551"/>
            </a:lvl4pPr>
            <a:lvl5pPr marL="2286000" lvl="4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551"/>
              <a:buNone/>
              <a:defRPr sz="551"/>
            </a:lvl5pPr>
            <a:lvl6pPr marL="2743200" lvl="5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551"/>
              <a:buNone/>
              <a:defRPr sz="551"/>
            </a:lvl6pPr>
            <a:lvl7pPr marL="3200400" lvl="6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551"/>
              <a:buNone/>
              <a:defRPr sz="551"/>
            </a:lvl7pPr>
            <a:lvl8pPr marL="3657600" lvl="7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551"/>
              <a:buNone/>
              <a:defRPr sz="551"/>
            </a:lvl8pPr>
            <a:lvl9pPr marL="4114800" lvl="8" indent="-228600" algn="l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551"/>
              <a:buNone/>
              <a:defRPr sz="551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366276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1764784" y="3503351"/>
            <a:ext cx="1798082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3762653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66276" y="201242"/>
            <a:ext cx="4595098" cy="730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25"/>
              <a:buFont typeface="Calibri"/>
              <a:buNone/>
              <a:defRPr sz="24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66276" y="1006207"/>
            <a:ext cx="4595098" cy="2398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26580" algn="l" rtl="0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543"/>
              <a:buFont typeface="Arial"/>
              <a:buChar char="•"/>
              <a:defRPr sz="154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2610" algn="l" rtl="0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323"/>
              <a:buFont typeface="Arial"/>
              <a:buChar char="•"/>
              <a:defRPr sz="132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98577" algn="l" rtl="0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1102"/>
              <a:buFont typeface="Arial"/>
              <a:buChar char="•"/>
              <a:defRPr sz="110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91592" algn="l" rtl="0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992"/>
              <a:buFont typeface="Arial"/>
              <a:buChar char="•"/>
              <a:defRPr sz="99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91592" algn="l" rtl="0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992"/>
              <a:buFont typeface="Arial"/>
              <a:buChar char="•"/>
              <a:defRPr sz="99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91592" algn="l" rtl="0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992"/>
              <a:buFont typeface="Arial"/>
              <a:buChar char="•"/>
              <a:defRPr sz="99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1592" algn="l" rtl="0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992"/>
              <a:buFont typeface="Arial"/>
              <a:buChar char="•"/>
              <a:defRPr sz="99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1591" algn="l" rtl="0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992"/>
              <a:buFont typeface="Arial"/>
              <a:buChar char="•"/>
              <a:defRPr sz="99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1591" algn="l" rtl="0">
              <a:lnSpc>
                <a:spcPct val="90000"/>
              </a:lnSpc>
              <a:spcBef>
                <a:spcPts val="276"/>
              </a:spcBef>
              <a:spcAft>
                <a:spcPts val="0"/>
              </a:spcAft>
              <a:buClr>
                <a:schemeClr val="dk1"/>
              </a:buClr>
              <a:buSzPts val="992"/>
              <a:buFont typeface="Arial"/>
              <a:buChar char="•"/>
              <a:defRPr sz="99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366276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61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1764784" y="3503351"/>
            <a:ext cx="1798082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661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3762653" y="3503351"/>
            <a:ext cx="1198721" cy="201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61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661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661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661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661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661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661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661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661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3397" y="172175"/>
            <a:ext cx="4120483" cy="34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4"/>
          <p:cNvPicPr preferRelativeResize="0"/>
          <p:nvPr/>
        </p:nvPicPr>
        <p:blipFill rotWithShape="1">
          <a:blip r:embed="rId3">
            <a:alphaModFix/>
          </a:blip>
          <a:srcRect b="19546"/>
          <a:stretch/>
        </p:blipFill>
        <p:spPr>
          <a:xfrm>
            <a:off x="576771" y="330665"/>
            <a:ext cx="4505025" cy="27119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3479" y="216216"/>
            <a:ext cx="4369874" cy="32731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7"/>
          <p:cNvPicPr preferRelativeResize="0"/>
          <p:nvPr/>
        </p:nvPicPr>
        <p:blipFill rotWithShape="1">
          <a:blip r:embed="rId3">
            <a:alphaModFix/>
          </a:blip>
          <a:srcRect t="23624"/>
          <a:stretch/>
        </p:blipFill>
        <p:spPr>
          <a:xfrm>
            <a:off x="135012" y="647114"/>
            <a:ext cx="5192638" cy="27994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/>
          <p:nvPr/>
        </p:nvSpPr>
        <p:spPr>
          <a:xfrm>
            <a:off x="360821" y="586751"/>
            <a:ext cx="4731683" cy="3139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These cells are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stripey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lang="en-GB" sz="1800" b="0" i="1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striated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help you to stretch.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wouldn’t be able to run around without these cells.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are in control of these cells (</a:t>
            </a:r>
            <a:r>
              <a:rPr lang="en-GB" sz="1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voluntary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These cells work together with your bones.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5"/>
          <p:cNvSpPr txBox="1"/>
          <p:nvPr/>
        </p:nvSpPr>
        <p:spPr>
          <a:xfrm>
            <a:off x="1716133" y="63531"/>
            <a:ext cx="241038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CELL FACTS!</a:t>
            </a:r>
            <a:endParaRPr sz="2800" b="1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 descr="File:P microscope grey.svg - Wikimedia Common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33677" y="0"/>
            <a:ext cx="1256300" cy="11301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/>
          <p:nvPr/>
        </p:nvSpPr>
        <p:spPr>
          <a:xfrm>
            <a:off x="346754" y="554986"/>
            <a:ext cx="4212546" cy="341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These cells are linked to our brain</a:t>
            </a:r>
            <a:r>
              <a:rPr lang="en-GB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endParaRPr lang="en-GB" sz="18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285750" indent="-285750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These </a:t>
            </a:r>
            <a:r>
              <a:rPr lang="en-GB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cells use light to help you to see.</a:t>
            </a:r>
            <a:endParaRPr sz="1800" dirty="0"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These cells are not fully developed until several months after birth – so babies don’t see what you do.</a:t>
            </a:r>
            <a:endParaRPr lang="en-GB" sz="18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endParaRPr lang="en-GB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organ these cells are part of can 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 controlled (</a:t>
            </a:r>
            <a:r>
              <a:rPr lang="en-GB" sz="1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voluntary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but also work by </a:t>
            </a:r>
            <a:r>
              <a:rPr lang="en-GB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itself 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GB" sz="1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involuntary</a:t>
            </a:r>
            <a:r>
              <a:rPr lang="en-GB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8"/>
          <p:cNvSpPr txBox="1"/>
          <p:nvPr/>
        </p:nvSpPr>
        <p:spPr>
          <a:xfrm>
            <a:off x="1669241" y="31766"/>
            <a:ext cx="241038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CELL FACTS!</a:t>
            </a:r>
            <a:endParaRPr sz="2800" b="1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3" name="Google Shape;113;p18" descr="File:P microscope grey.svg - Wikimedia Common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71350" y="0"/>
            <a:ext cx="1256300" cy="11301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1"/>
          <p:cNvSpPr/>
          <p:nvPr/>
        </p:nvSpPr>
        <p:spPr>
          <a:xfrm>
            <a:off x="360821" y="586751"/>
            <a:ext cx="4731683" cy="28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is the largest organ of our body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Its cells are replaced all the time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form a barrier between our body and outside environment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Most of dust in your house is made of these dead cells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21"/>
          <p:cNvSpPr txBox="1"/>
          <p:nvPr/>
        </p:nvSpPr>
        <p:spPr>
          <a:xfrm>
            <a:off x="1716133" y="63531"/>
            <a:ext cx="241038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CELL FACTS!</a:t>
            </a:r>
            <a:endParaRPr sz="2800" b="1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0" name="Google Shape;130;p21" descr="File:P microscope grey.svg - Wikimedia Common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33677" y="0"/>
            <a:ext cx="1256300" cy="11301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5"/>
          <p:cNvSpPr/>
          <p:nvPr/>
        </p:nvSpPr>
        <p:spPr>
          <a:xfrm>
            <a:off x="360821" y="586751"/>
            <a:ext cx="4100343" cy="341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help useful substances to be taken into the body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co-operate with tens of millions of tiny bugs that live your gut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have many connections with the brain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Stress can stop them from working properly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25"/>
          <p:cNvSpPr txBox="1"/>
          <p:nvPr/>
        </p:nvSpPr>
        <p:spPr>
          <a:xfrm>
            <a:off x="1716133" y="63531"/>
            <a:ext cx="241038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CELL FACTS!</a:t>
            </a:r>
            <a:endParaRPr sz="2800" b="1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4" name="Google Shape;154;p25" descr="File:P microscope grey.svg - Wikimedia Common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33677" y="0"/>
            <a:ext cx="1256300" cy="11301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8"/>
          <p:cNvSpPr/>
          <p:nvPr/>
        </p:nvSpPr>
        <p:spPr>
          <a:xfrm>
            <a:off x="360822" y="586751"/>
            <a:ext cx="4061124" cy="3139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Carries messages around the body using electrical and chemical signals.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are the basic element of the nervous system.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Has a long tail-like structure.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Help you to taste, smell, hear, see and feel things around you.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28"/>
          <p:cNvSpPr txBox="1"/>
          <p:nvPr/>
        </p:nvSpPr>
        <p:spPr>
          <a:xfrm>
            <a:off x="1716133" y="63531"/>
            <a:ext cx="241038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CELL FACTS!</a:t>
            </a:r>
            <a:endParaRPr sz="2800" b="1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1" name="Google Shape;171;p28" descr="File:P microscope grey.svg - Wikimedia Common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33677" y="0"/>
            <a:ext cx="1256300" cy="11301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3"/>
          <p:cNvSpPr/>
          <p:nvPr/>
        </p:nvSpPr>
        <p:spPr>
          <a:xfrm>
            <a:off x="360821" y="586751"/>
            <a:ext cx="4731683" cy="341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carry oxygen around the body.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live for 120 days.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travel through the heart once every minute.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travel 300 miles in a lifetime.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are the only cell that does not store DNA as they do not have a nucleus.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33"/>
          <p:cNvSpPr txBox="1"/>
          <p:nvPr/>
        </p:nvSpPr>
        <p:spPr>
          <a:xfrm>
            <a:off x="1716133" y="63531"/>
            <a:ext cx="241038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CELL FACTS!</a:t>
            </a:r>
            <a:endParaRPr sz="2800" b="1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2" name="Google Shape;202;p33" descr="File:P microscope grey.svg - Wikimedia Common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33677" y="0"/>
            <a:ext cx="1256300" cy="11301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006" y="30322"/>
            <a:ext cx="1874758" cy="37495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2874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2" descr="Related image"/>
          <p:cNvPicPr preferRelativeResize="0"/>
          <p:nvPr/>
        </p:nvPicPr>
        <p:blipFill rotWithShape="1">
          <a:blip r:embed="rId3">
            <a:alphaModFix/>
          </a:blip>
          <a:srcRect r="8600"/>
          <a:stretch/>
        </p:blipFill>
        <p:spPr>
          <a:xfrm>
            <a:off x="288728" y="169930"/>
            <a:ext cx="4759600" cy="34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2932" y="201638"/>
            <a:ext cx="3847976" cy="34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034" y="172182"/>
            <a:ext cx="4270746" cy="34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19" descr="Related image"/>
          <p:cNvPicPr preferRelativeResize="0"/>
          <p:nvPr/>
        </p:nvPicPr>
        <p:blipFill rotWithShape="1">
          <a:blip r:embed="rId3">
            <a:alphaModFix/>
          </a:blip>
          <a:srcRect r="8789"/>
          <a:stretch/>
        </p:blipFill>
        <p:spPr>
          <a:xfrm>
            <a:off x="406696" y="186654"/>
            <a:ext cx="4669801" cy="34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0" descr="Related 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2904" y="206327"/>
            <a:ext cx="3366867" cy="33668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0656" y="577434"/>
            <a:ext cx="4762500" cy="2505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6" descr="Image result for electron microscopy image rods and cones"/>
          <p:cNvPicPr preferRelativeResize="0"/>
          <p:nvPr/>
        </p:nvPicPr>
        <p:blipFill rotWithShape="1">
          <a:blip r:embed="rId3">
            <a:alphaModFix/>
          </a:blip>
          <a:srcRect r="8270"/>
          <a:stretch/>
        </p:blipFill>
        <p:spPr>
          <a:xfrm>
            <a:off x="381147" y="182847"/>
            <a:ext cx="4636160" cy="34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23" descr="Image result for lEAKY gut cell under microscope"/>
          <p:cNvPicPr preferRelativeResize="0"/>
          <p:nvPr/>
        </p:nvPicPr>
        <p:blipFill rotWithShape="1">
          <a:blip r:embed="rId3">
            <a:alphaModFix/>
          </a:blip>
          <a:srcRect t="14872"/>
          <a:stretch/>
        </p:blipFill>
        <p:spPr>
          <a:xfrm>
            <a:off x="290732" y="126608"/>
            <a:ext cx="4717366" cy="34816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284</Words>
  <Application>Microsoft Office PowerPoint</Application>
  <PresentationFormat>Custom</PresentationFormat>
  <Paragraphs>52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Wilbrey-Clark</dc:creator>
  <cp:lastModifiedBy>Anna Wilbrey-Clark</cp:lastModifiedBy>
  <cp:revision>6</cp:revision>
  <dcterms:modified xsi:type="dcterms:W3CDTF">2021-01-07T13:25:57Z</dcterms:modified>
</cp:coreProperties>
</file>